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38" r:id="rId2"/>
    <p:sldId id="609" r:id="rId3"/>
    <p:sldId id="611" r:id="rId4"/>
    <p:sldId id="612" r:id="rId5"/>
    <p:sldId id="613" r:id="rId6"/>
    <p:sldId id="614" r:id="rId7"/>
    <p:sldId id="615" r:id="rId8"/>
    <p:sldId id="610" r:id="rId9"/>
  </p:sldIdLst>
  <p:sldSz cx="9144000" cy="6858000" type="screen4x3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vina Isis" initials="DI" lastIdx="8" clrIdx="0">
    <p:extLst>
      <p:ext uri="{19B8F6BF-5375-455C-9EA6-DF929625EA0E}">
        <p15:presenceInfo xmlns:p15="http://schemas.microsoft.com/office/powerpoint/2012/main" userId="1944cd003634e28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009900"/>
    <a:srgbClr val="00CC00"/>
    <a:srgbClr val="008000"/>
    <a:srgbClr val="FF0000"/>
    <a:srgbClr val="00FFFF"/>
    <a:srgbClr val="66FF99"/>
    <a:srgbClr val="FF6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7" autoAdjust="0"/>
    <p:restoredTop sz="94660"/>
  </p:normalViewPr>
  <p:slideViewPr>
    <p:cSldViewPr>
      <p:cViewPr varScale="1">
        <p:scale>
          <a:sx n="71" d="100"/>
          <a:sy n="71" d="100"/>
        </p:scale>
        <p:origin x="1362" y="60"/>
      </p:cViewPr>
      <p:guideLst>
        <p:guide pos="2880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70"/>
    </p:cViewPr>
  </p:sorter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5849" cy="5117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908" y="0"/>
            <a:ext cx="3075849" cy="5117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7CE12-0402-4291-BAAB-90B7E39DAAE5}" type="datetimeFigureOut">
              <a:rPr lang="pt-BR" smtClean="0"/>
              <a:t>25/06/2015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189"/>
            <a:ext cx="3075849" cy="5117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908" y="9721189"/>
            <a:ext cx="3075849" cy="5117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5D081-7B9A-42E0-ACC5-B20C4D109D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8477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25E0A-597F-4C6E-AE0F-DF9AB7842F95}" type="datetimeFigureOut">
              <a:rPr lang="pt-BR" smtClean="0"/>
              <a:t>25/06/2015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BE9FA-6748-4B88-B678-F642CC79E3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3274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43094-A51E-4855-BF84-7230207AD8E9}" type="datetimeFigureOut">
              <a:rPr lang="pt-BR"/>
              <a:pPr>
                <a:defRPr/>
              </a:pPr>
              <a:t>25/06/2015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7AA7D-3944-4CBA-B2C4-8F07C679D69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3178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61175-3CE8-4A1A-B129-146521C15C78}" type="datetimeFigureOut">
              <a:rPr lang="pt-BR"/>
              <a:pPr>
                <a:defRPr/>
              </a:pPr>
              <a:t>25/06/2015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8B096-CF07-4D4D-BCE5-C3A318853C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5376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836B1-663A-4D30-8606-318C30610D9D}" type="datetimeFigureOut">
              <a:rPr lang="pt-BR"/>
              <a:pPr>
                <a:defRPr/>
              </a:pPr>
              <a:t>25/06/2015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62CDF-BCA9-4265-B434-7702BBC801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5600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8D22D-1013-4D20-8CE3-91C32DBDA3AA}" type="datetimeFigureOut">
              <a:rPr lang="pt-BR"/>
              <a:pPr>
                <a:defRPr/>
              </a:pPr>
              <a:t>25/06/2015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32211-A539-444E-B04E-57D80F34675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0098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B625A-5D53-4FFE-82A9-B5304193B17A}" type="datetimeFigureOut">
              <a:rPr lang="pt-BR"/>
              <a:pPr>
                <a:defRPr/>
              </a:pPr>
              <a:t>25/06/2015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8F012-E3F1-4461-BEA1-26C874F9C1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609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BA1CB-7B05-46FE-A78B-76DDF1EB610C}" type="datetimeFigureOut">
              <a:rPr lang="pt-BR"/>
              <a:pPr>
                <a:defRPr/>
              </a:pPr>
              <a:t>25/06/2015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B68B2-9EA4-4CDB-8975-570108A8EA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061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A8E36-2290-4957-B7DD-0C387F480032}" type="datetimeFigureOut">
              <a:rPr lang="pt-BR"/>
              <a:pPr>
                <a:defRPr/>
              </a:pPr>
              <a:t>25/06/2015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85920-FFA3-4FDA-AFE3-D358670E6E3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0881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F7375-3E79-4E0D-AA50-52C5FDB7A9B0}" type="datetimeFigureOut">
              <a:rPr lang="pt-BR"/>
              <a:pPr>
                <a:defRPr/>
              </a:pPr>
              <a:t>25/06/2015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84CBC-BDC9-4A87-927E-5E1B4EA1E7C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541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C6F8F-0F8D-47EE-AA08-3AEE645EE04A}" type="datetimeFigureOut">
              <a:rPr lang="pt-BR"/>
              <a:pPr>
                <a:defRPr/>
              </a:pPr>
              <a:t>25/06/2015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901AC-1996-4F6F-BAC4-DCEA1F76A40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3201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1A007-BCCF-4520-A066-B6ED332D4E95}" type="datetimeFigureOut">
              <a:rPr lang="pt-BR"/>
              <a:pPr>
                <a:defRPr/>
              </a:pPr>
              <a:t>25/06/2015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B5A96-73A6-4B9C-8D86-53B661ACB3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4904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2C89A-1842-4EBF-8D85-8F181D4361C2}" type="datetimeFigureOut">
              <a:rPr lang="pt-BR"/>
              <a:pPr>
                <a:defRPr/>
              </a:pPr>
              <a:t>25/06/2015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FCDC7-6CCE-465E-901E-E4AA9C5A49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3271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EA631B-8C16-46E2-880B-2E5A069289C7}" type="datetimeFigureOut">
              <a:rPr lang="pt-BR"/>
              <a:pPr>
                <a:defRPr/>
              </a:pPr>
              <a:t>25/06/2015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6E6D1C-654E-4F43-B99E-D8B2E9399D1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3221820" y="5946570"/>
            <a:ext cx="2743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Maceió, junho de 2015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55696" y="4239108"/>
            <a:ext cx="8826892" cy="83099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Premiação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painéis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86769"/>
            <a:ext cx="7842726" cy="146048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60" y="1864171"/>
            <a:ext cx="5347719" cy="228521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2800" y="6314498"/>
            <a:ext cx="1509296" cy="444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458604"/>
            <a:ext cx="9144000" cy="6826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Arial Narrow" pitchFamily="34" charset="0"/>
            </a:endParaRP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251424" y="569083"/>
            <a:ext cx="8821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Ensino de Química (EQ) – 5 trabalhos</a:t>
            </a:r>
            <a:endParaRPr lang="pt-BR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615483"/>
              </p:ext>
            </p:extLst>
          </p:nvPr>
        </p:nvGraphicFramePr>
        <p:xfrm>
          <a:off x="341436" y="1628760"/>
          <a:ext cx="8229601" cy="6128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6912"/>
                <a:gridCol w="4245099"/>
                <a:gridCol w="1654500"/>
                <a:gridCol w="1543090"/>
              </a:tblGrid>
              <a:tr h="584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EQ – 50</a:t>
                      </a:r>
                      <a:endParaRPr lang="pt-BR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952" marR="54952" marT="54952" marB="54952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Construção e validação de um fotômetro portátil de baixo custo como ferramenta para experimentação no ensino de química</a:t>
                      </a:r>
                      <a:endParaRPr lang="pt-BR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952" marR="54952" marT="54952" marB="5495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Guilherme Thiago </a:t>
                      </a:r>
                      <a:r>
                        <a:rPr lang="pt-BR" sz="1100" b="1" dirty="0" smtClean="0">
                          <a:effectLst/>
                        </a:rPr>
                        <a:t>Borges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UNICAP</a:t>
                      </a:r>
                      <a:endParaRPr lang="pt-BR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952" marR="54952" marT="54952" marB="5495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pt-BR" sz="1100" b="1" dirty="0">
                          <a:effectLst/>
                        </a:rPr>
                        <a:t>Raphael Fonseca do Nascimento </a:t>
                      </a:r>
                      <a:endParaRPr lang="pt-BR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348" marR="59348" marT="0" marB="0" anchor="ctr"/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787546"/>
              </p:ext>
            </p:extLst>
          </p:nvPr>
        </p:nvGraphicFramePr>
        <p:xfrm>
          <a:off x="341436" y="2528880"/>
          <a:ext cx="8229601" cy="864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6912"/>
                <a:gridCol w="4245099"/>
                <a:gridCol w="1654500"/>
                <a:gridCol w="1543090"/>
              </a:tblGrid>
              <a:tr h="8220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EQ - 30</a:t>
                      </a:r>
                      <a:endParaRPr lang="pt-BR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952" marR="54952" marT="54952" marB="54952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</a:rPr>
                        <a:t>Proposta de prática experimental para o ensino de química a partir da determinação de Fe(II) em medicamentos utilizando um fotômetro de baixo custo</a:t>
                      </a:r>
                      <a:endParaRPr lang="pt-BR" sz="11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952" marR="54952" marT="54952" marB="5495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effectLst/>
                        </a:rPr>
                        <a:t>Júlio </a:t>
                      </a:r>
                      <a:r>
                        <a:rPr lang="pt-BR" sz="1100" b="1" dirty="0">
                          <a:effectLst/>
                        </a:rPr>
                        <a:t>Cesar de A. </a:t>
                      </a:r>
                      <a:r>
                        <a:rPr lang="pt-BR" sz="1100" b="1" dirty="0" smtClean="0">
                          <a:effectLst/>
                        </a:rPr>
                        <a:t>Viana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UNICAP</a:t>
                      </a:r>
                      <a:endParaRPr lang="pt-BR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952" marR="54952" marT="54952" marB="5495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pt-BR" sz="1100" b="1" dirty="0">
                          <a:effectLst/>
                        </a:rPr>
                        <a:t>Raphael Fonseca do Nascimento</a:t>
                      </a:r>
                      <a:endParaRPr lang="pt-BR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348" marR="59348" marT="0" marB="0" anchor="ctr"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061840"/>
              </p:ext>
            </p:extLst>
          </p:nvPr>
        </p:nvGraphicFramePr>
        <p:xfrm>
          <a:off x="341436" y="3570837"/>
          <a:ext cx="8229601" cy="6128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6912"/>
                <a:gridCol w="4245099"/>
                <a:gridCol w="1654500"/>
                <a:gridCol w="1543090"/>
              </a:tblGrid>
              <a:tr h="584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EQ - 17</a:t>
                      </a:r>
                      <a:endParaRPr lang="pt-BR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952" marR="54952" marT="54952" marB="54952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Cana-de-Açúcar: Um Tema para Integrar as Áreas de Química e Letras Dentro do PIBID</a:t>
                      </a:r>
                      <a:endParaRPr lang="pt-BR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952" marR="54952" marT="54952" marB="5495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Ernestina Maria de </a:t>
                      </a:r>
                      <a:r>
                        <a:rPr lang="pt-BR" sz="1100" b="1" dirty="0" smtClean="0">
                          <a:effectLst/>
                        </a:rPr>
                        <a:t>Lima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UFRPE – Serra Talhada</a:t>
                      </a:r>
                      <a:endParaRPr lang="pt-BR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952" marR="54952" marT="54952" marB="5495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pt-BR" sz="1100" b="1" dirty="0">
                          <a:effectLst/>
                        </a:rPr>
                        <a:t>Andréa Monteiro Santana Silva Brito</a:t>
                      </a:r>
                      <a:endParaRPr lang="pt-BR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348" marR="59348" marT="0" marB="0" anchor="ctr"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056365"/>
              </p:ext>
            </p:extLst>
          </p:nvPr>
        </p:nvGraphicFramePr>
        <p:xfrm>
          <a:off x="341436" y="4419132"/>
          <a:ext cx="8229599" cy="5868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8512"/>
                <a:gridCol w="5224767"/>
                <a:gridCol w="2036320"/>
              </a:tblGrid>
              <a:tr h="584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EQ - 26</a:t>
                      </a:r>
                      <a:endParaRPr lang="pt-BR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952" marR="54952" marT="54952" marB="54952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FF0000"/>
                          </a:solidFill>
                          <a:effectLst/>
                        </a:rPr>
                        <a:t>Caixa de pandora: atividade lúdica para explicar o surgimento das teorias dos modelos atômicos</a:t>
                      </a:r>
                      <a:endParaRPr lang="pt-BR" sz="11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952" marR="54952" marT="54952" marB="5495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1" dirty="0" err="1">
                          <a:solidFill>
                            <a:srgbClr val="FF0000"/>
                          </a:solidFill>
                          <a:effectLst/>
                        </a:rPr>
                        <a:t>Joelison</a:t>
                      </a: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 Douglas Lima dos </a:t>
                      </a:r>
                      <a:r>
                        <a:rPr lang="pt-BR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Santos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UFAL</a:t>
                      </a:r>
                      <a:endParaRPr lang="pt-BR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952" marR="54952" marT="54952" marB="54952" anchor="ctr"/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308761"/>
              </p:ext>
            </p:extLst>
          </p:nvPr>
        </p:nvGraphicFramePr>
        <p:xfrm>
          <a:off x="341436" y="5229240"/>
          <a:ext cx="8229601" cy="6128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6912"/>
                <a:gridCol w="4245099"/>
                <a:gridCol w="1654500"/>
                <a:gridCol w="1543090"/>
              </a:tblGrid>
              <a:tr h="584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</a:rPr>
                        <a:t>EQ - 29</a:t>
                      </a:r>
                      <a:endParaRPr lang="pt-BR" sz="11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952" marR="54952" marT="54952" marB="54952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</a:rPr>
                        <a:t>Relato de Atividades Didáticas do PIBID UFPE/CAA no Ensino-Aprendizagem de Conceitos Químicos</a:t>
                      </a:r>
                      <a:endParaRPr lang="pt-BR" sz="11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952" marR="54952" marT="54952" marB="5495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José Ewerton da </a:t>
                      </a:r>
                      <a:r>
                        <a:rPr lang="pt-BR" sz="1100" b="1" dirty="0" smtClean="0">
                          <a:effectLst/>
                        </a:rPr>
                        <a:t>Silva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UFPE</a:t>
                      </a:r>
                      <a:endParaRPr lang="pt-BR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952" marR="54952" marT="54952" marB="5495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pt-BR" sz="1100" b="1" dirty="0">
                          <a:effectLst/>
                        </a:rPr>
                        <a:t>Ana Paula de Souza de Freitas</a:t>
                      </a:r>
                      <a:endParaRPr lang="pt-BR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348" marR="5934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737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458604"/>
            <a:ext cx="9144000" cy="6826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Arial Narrow" pitchFamily="34" charset="0"/>
            </a:endParaRP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251424" y="569083"/>
            <a:ext cx="8821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Química Orgânica (QO) </a:t>
            </a:r>
            <a:r>
              <a:rPr lang="pt-BR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5 trabalhos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853721"/>
              </p:ext>
            </p:extLst>
          </p:nvPr>
        </p:nvGraphicFramePr>
        <p:xfrm>
          <a:off x="457200" y="1538748"/>
          <a:ext cx="8229600" cy="9392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9996"/>
                <a:gridCol w="4148197"/>
                <a:gridCol w="1803425"/>
                <a:gridCol w="1527982"/>
              </a:tblGrid>
              <a:tr h="5809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QO – 07</a:t>
                      </a:r>
                      <a:endParaRPr lang="pt-BR" sz="10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02" marR="54602" marT="54602" marB="54602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>
                          <a:solidFill>
                            <a:srgbClr val="FF0000"/>
                          </a:solidFill>
                          <a:effectLst/>
                        </a:rPr>
                        <a:t>Hidrocarbonetos cuticulares em extrato hexânico de machos e fêmeas de Mahanarva fimbriolata</a:t>
                      </a:r>
                      <a:endParaRPr lang="pt-BR" sz="105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02" marR="54602" marT="54602" marB="5460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 err="1">
                          <a:solidFill>
                            <a:srgbClr val="FF0000"/>
                          </a:solidFill>
                          <a:effectLst/>
                        </a:rPr>
                        <a:t>Chrystian</a:t>
                      </a: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pt-BR" sz="1100" b="1" dirty="0" err="1">
                          <a:solidFill>
                            <a:srgbClr val="FF0000"/>
                          </a:solidFill>
                          <a:effectLst/>
                        </a:rPr>
                        <a:t>Iezid</a:t>
                      </a: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 Maia e Almeida </a:t>
                      </a:r>
                      <a:r>
                        <a:rPr lang="pt-BR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Feres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UFAL</a:t>
                      </a:r>
                      <a:endParaRPr lang="pt-BR" sz="10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02" marR="54602" marT="54602" marB="5460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Luiz Avelar Brandão de Gois</a:t>
                      </a:r>
                      <a:endParaRPr lang="pt-BR" sz="10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970" marR="58970" marT="0" marB="0" anchor="ctr"/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144356"/>
              </p:ext>
            </p:extLst>
          </p:nvPr>
        </p:nvGraphicFramePr>
        <p:xfrm>
          <a:off x="457200" y="2708904"/>
          <a:ext cx="8229600" cy="7137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9996"/>
                <a:gridCol w="4148197"/>
                <a:gridCol w="1803425"/>
                <a:gridCol w="1527982"/>
              </a:tblGrid>
              <a:tr h="3450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>
                          <a:effectLst/>
                        </a:rPr>
                        <a:t>QO – 14</a:t>
                      </a:r>
                      <a:endParaRPr lang="pt-BR" sz="105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02" marR="54602" marT="54602" marB="54602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>
                          <a:effectLst/>
                        </a:rPr>
                        <a:t>Propargilação de Aldeídos usando Aleniltrifluoroborato de Potássio</a:t>
                      </a:r>
                      <a:endParaRPr lang="pt-BR" sz="105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02" marR="54602" marT="54602" marB="5460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 err="1">
                          <a:effectLst/>
                        </a:rPr>
                        <a:t>Italo</a:t>
                      </a:r>
                      <a:r>
                        <a:rPr lang="pt-BR" sz="1100" b="1" dirty="0">
                          <a:effectLst/>
                        </a:rPr>
                        <a:t> H. Cavalcanti </a:t>
                      </a:r>
                      <a:endParaRPr lang="pt-BR" sz="1100" b="1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UFPE</a:t>
                      </a:r>
                      <a:endParaRPr lang="pt-BR" sz="105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02" marR="54602" marT="54602" marB="5460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effectLst/>
                        </a:rPr>
                        <a:t>Roberta A. Oliveira</a:t>
                      </a:r>
                      <a:endParaRPr lang="pt-BR" sz="105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970" marR="58970" marT="0" marB="0" anchor="ctr"/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934592"/>
              </p:ext>
            </p:extLst>
          </p:nvPr>
        </p:nvGraphicFramePr>
        <p:xfrm>
          <a:off x="457200" y="3572699"/>
          <a:ext cx="8229600" cy="7137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9996"/>
                <a:gridCol w="4148197"/>
                <a:gridCol w="1803425"/>
                <a:gridCol w="1527982"/>
              </a:tblGrid>
              <a:tr h="5809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>
                          <a:effectLst/>
                        </a:rPr>
                        <a:t>QO – 20</a:t>
                      </a:r>
                      <a:endParaRPr lang="pt-BR" sz="105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02" marR="54602" marT="54602" marB="54602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>
                          <a:effectLst/>
                        </a:rPr>
                        <a:t>Interpretação do espectro vibracional dos complexos entre os isômeros da bipiridina e RCOOH (R=-H, -CH3 ou –C6H5)</a:t>
                      </a:r>
                      <a:endParaRPr lang="pt-BR" sz="105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02" marR="54602" marT="54602" marB="5460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 err="1">
                          <a:effectLst/>
                        </a:rPr>
                        <a:t>Jhonatan</a:t>
                      </a:r>
                      <a:r>
                        <a:rPr lang="pt-BR" sz="1100" b="1" dirty="0">
                          <a:effectLst/>
                        </a:rPr>
                        <a:t> D. </a:t>
                      </a:r>
                      <a:r>
                        <a:rPr lang="pt-BR" sz="1100" b="1" dirty="0" smtClean="0">
                          <a:effectLst/>
                        </a:rPr>
                        <a:t>Alves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UFPE</a:t>
                      </a:r>
                      <a:endParaRPr lang="pt-BR" sz="105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02" marR="54602" marT="54602" marB="5460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pt-BR" sz="1100" b="1" dirty="0" err="1">
                          <a:effectLst/>
                        </a:rPr>
                        <a:t>Nathália</a:t>
                      </a:r>
                      <a:r>
                        <a:rPr lang="pt-BR" sz="1100" b="1" dirty="0">
                          <a:effectLst/>
                        </a:rPr>
                        <a:t> B. D. Lima</a:t>
                      </a:r>
                      <a:endParaRPr lang="pt-BR" sz="105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970" marR="58970" marT="0" marB="0" anchor="ctr"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093682"/>
              </p:ext>
            </p:extLst>
          </p:nvPr>
        </p:nvGraphicFramePr>
        <p:xfrm>
          <a:off x="457200" y="4509144"/>
          <a:ext cx="8229600" cy="8376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9996"/>
                <a:gridCol w="4148197"/>
                <a:gridCol w="1803425"/>
                <a:gridCol w="1527982"/>
              </a:tblGrid>
              <a:tr h="8168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QO – 45</a:t>
                      </a:r>
                      <a:endParaRPr lang="pt-BR" sz="10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02" marR="54602" marT="54602" marB="54602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Síntese, </a:t>
                      </a:r>
                      <a:r>
                        <a:rPr lang="pt-BR" sz="1100" b="1" dirty="0" err="1">
                          <a:solidFill>
                            <a:srgbClr val="FF0000"/>
                          </a:solidFill>
                          <a:effectLst/>
                        </a:rPr>
                        <a:t>Docking</a:t>
                      </a: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 e Avaliação Biológica de Derivados </a:t>
                      </a:r>
                      <a:r>
                        <a:rPr lang="pt-BR" sz="1100" b="1" dirty="0" err="1">
                          <a:solidFill>
                            <a:srgbClr val="FF0000"/>
                          </a:solidFill>
                          <a:effectLst/>
                        </a:rPr>
                        <a:t>Iminotiazolidínicos</a:t>
                      </a: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 Contra Formas Amastigotas do Parasito Trypanosoma </a:t>
                      </a:r>
                      <a:r>
                        <a:rPr lang="pt-BR" sz="1100" b="1" dirty="0" err="1">
                          <a:solidFill>
                            <a:srgbClr val="FF0000"/>
                          </a:solidFill>
                          <a:effectLst/>
                        </a:rPr>
                        <a:t>cruzi</a:t>
                      </a: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  <a:endParaRPr lang="pt-BR" sz="10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02" marR="54602" marT="54602" marB="5460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Paulo F. da S. Santos </a:t>
                      </a:r>
                      <a:r>
                        <a:rPr lang="pt-BR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Junior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UFAL</a:t>
                      </a:r>
                      <a:endParaRPr lang="pt-BR" sz="10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02" marR="54602" marT="54602" marB="5460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Thiago M. de Aquino</a:t>
                      </a:r>
                      <a:endParaRPr lang="pt-BR" sz="10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970" marR="58970" marT="0" marB="0" anchor="ctr"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869568"/>
              </p:ext>
            </p:extLst>
          </p:nvPr>
        </p:nvGraphicFramePr>
        <p:xfrm>
          <a:off x="457200" y="5589288"/>
          <a:ext cx="8229600" cy="6877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9996"/>
                <a:gridCol w="4148197"/>
                <a:gridCol w="1803425"/>
                <a:gridCol w="1527982"/>
              </a:tblGrid>
              <a:tr h="3450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QO – 41</a:t>
                      </a:r>
                      <a:endParaRPr lang="pt-BR" sz="10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02" marR="54602" marT="54602" marB="54602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>
                          <a:solidFill>
                            <a:srgbClr val="FF0000"/>
                          </a:solidFill>
                          <a:effectLst/>
                        </a:rPr>
                        <a:t>Reação de Biginelli: Síntese de Dihidropirimidinonas</a:t>
                      </a:r>
                      <a:endParaRPr lang="pt-BR" sz="105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02" marR="54602" marT="54602" marB="5460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Larissa C. </a:t>
                      </a:r>
                      <a:r>
                        <a:rPr lang="pt-BR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Santos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UFAL</a:t>
                      </a:r>
                      <a:endParaRPr lang="pt-BR" sz="10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02" marR="54602" marT="54602" marB="5460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Marta </a:t>
                      </a:r>
                      <a:r>
                        <a:rPr lang="pt-BR" sz="1100" b="1" dirty="0" err="1">
                          <a:solidFill>
                            <a:srgbClr val="FF0000"/>
                          </a:solidFill>
                          <a:effectLst/>
                        </a:rPr>
                        <a:t>Peñeiro</a:t>
                      </a: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 Gomez</a:t>
                      </a:r>
                      <a:endParaRPr lang="pt-BR" sz="10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970" marR="5897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37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458604"/>
            <a:ext cx="9144000" cy="6826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Arial Narrow" pitchFamily="34" charset="0"/>
            </a:endParaRP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251424" y="569083"/>
            <a:ext cx="8821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Química Analítica (QA</a:t>
            </a:r>
            <a:r>
              <a:rPr lang="pt-BR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5 trabalhos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426115"/>
              </p:ext>
            </p:extLst>
          </p:nvPr>
        </p:nvGraphicFramePr>
        <p:xfrm>
          <a:off x="457199" y="1448736"/>
          <a:ext cx="8229601" cy="71677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88901"/>
                <a:gridCol w="4037394"/>
                <a:gridCol w="1848725"/>
                <a:gridCol w="1554581"/>
              </a:tblGrid>
              <a:tr h="7167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effectLst/>
                          <a:latin typeface="+mj-lt"/>
                        </a:rPr>
                        <a:t>QA – 20</a:t>
                      </a:r>
                      <a:endParaRPr lang="pt-BR" sz="11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effectLst/>
                          <a:latin typeface="+mj-lt"/>
                        </a:rPr>
                        <a:t>Desenvolvimento de método de </a:t>
                      </a:r>
                      <a:r>
                        <a:rPr lang="pt-BR" sz="1100" b="1" dirty="0" err="1">
                          <a:effectLst/>
                          <a:latin typeface="+mj-lt"/>
                        </a:rPr>
                        <a:t>pré</a:t>
                      </a:r>
                      <a:r>
                        <a:rPr lang="pt-BR" sz="1100" b="1" dirty="0">
                          <a:effectLst/>
                          <a:latin typeface="+mj-lt"/>
                        </a:rPr>
                        <a:t>-concentração baseado na micro- extração em fase líquida para determinação de Cu por FAAS</a:t>
                      </a:r>
                      <a:endParaRPr lang="pt-BR" sz="11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effectLst/>
                          <a:latin typeface="+mj-lt"/>
                        </a:rPr>
                        <a:t>Mayara Costa dos </a:t>
                      </a:r>
                      <a:r>
                        <a:rPr lang="pt-BR" sz="1100" b="1" dirty="0" smtClean="0">
                          <a:effectLst/>
                          <a:latin typeface="+mj-lt"/>
                        </a:rPr>
                        <a:t>Santos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UESC</a:t>
                      </a:r>
                      <a:endParaRPr lang="pt-BR" sz="11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marL="17145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effectLst/>
                          <a:latin typeface="+mj-lt"/>
                        </a:rPr>
                        <a:t>Fábio Alan </a:t>
                      </a:r>
                      <a:r>
                        <a:rPr lang="pt-BR" sz="1100" b="1" dirty="0" err="1">
                          <a:effectLst/>
                          <a:latin typeface="+mj-lt"/>
                        </a:rPr>
                        <a:t>Carqueija</a:t>
                      </a:r>
                      <a:r>
                        <a:rPr lang="pt-BR" sz="1100" b="1" dirty="0">
                          <a:effectLst/>
                          <a:latin typeface="+mj-lt"/>
                        </a:rPr>
                        <a:t> Amorim</a:t>
                      </a:r>
                      <a:endParaRPr lang="pt-BR" sz="11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731" marR="59731" marT="0" marB="0" anchor="ctr"/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46411"/>
              </p:ext>
            </p:extLst>
          </p:nvPr>
        </p:nvGraphicFramePr>
        <p:xfrm>
          <a:off x="457199" y="2496904"/>
          <a:ext cx="8229601" cy="604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88901"/>
                <a:gridCol w="4037394"/>
                <a:gridCol w="1848725"/>
                <a:gridCol w="1554581"/>
              </a:tblGrid>
              <a:tr h="477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effectLst/>
                        </a:rPr>
                        <a:t>QA – 06</a:t>
                      </a:r>
                      <a:endParaRPr lang="pt-BR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effectLst/>
                        </a:rPr>
                        <a:t>Um sistema portátil baseado em imagens digitais e </a:t>
                      </a:r>
                      <a:r>
                        <a:rPr lang="pt-BR" sz="1100" b="1" dirty="0" err="1">
                          <a:effectLst/>
                        </a:rPr>
                        <a:t>quimiometria</a:t>
                      </a:r>
                      <a:r>
                        <a:rPr lang="pt-BR" sz="1100" b="1" dirty="0">
                          <a:effectLst/>
                        </a:rPr>
                        <a:t> para predição de acidez </a:t>
                      </a:r>
                      <a:r>
                        <a:rPr lang="pt-BR" sz="1100" b="1" dirty="0" err="1">
                          <a:effectLst/>
                        </a:rPr>
                        <a:t>titulável</a:t>
                      </a:r>
                      <a:r>
                        <a:rPr lang="pt-BR" sz="1100" b="1" dirty="0">
                          <a:effectLst/>
                        </a:rPr>
                        <a:t> em leites</a:t>
                      </a:r>
                      <a:endParaRPr lang="pt-BR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effectLst/>
                        </a:rPr>
                        <a:t>Danilo </a:t>
                      </a:r>
                      <a:r>
                        <a:rPr lang="pt-BR" sz="1100" b="1" dirty="0" err="1">
                          <a:effectLst/>
                        </a:rPr>
                        <a:t>Gleibson</a:t>
                      </a:r>
                      <a:r>
                        <a:rPr lang="pt-BR" sz="1100" b="1" dirty="0">
                          <a:effectLst/>
                        </a:rPr>
                        <a:t> B. da </a:t>
                      </a:r>
                      <a:r>
                        <a:rPr lang="pt-BR" sz="1100" b="1" dirty="0" smtClean="0">
                          <a:effectLst/>
                        </a:rPr>
                        <a:t>Silva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 smtClean="0">
                          <a:effectLst/>
                        </a:rPr>
                        <a:t>UFRPE/UAST</a:t>
                      </a:r>
                      <a:endParaRPr lang="pt-BR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marL="17145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effectLst/>
                        </a:rPr>
                        <a:t>Elaine Cristina Lima do Nascimento</a:t>
                      </a:r>
                      <a:endParaRPr lang="pt-BR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731" marR="59731" marT="0" marB="0" anchor="ctr"/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707992"/>
              </p:ext>
            </p:extLst>
          </p:nvPr>
        </p:nvGraphicFramePr>
        <p:xfrm>
          <a:off x="457199" y="3338988"/>
          <a:ext cx="8229601" cy="57854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88901"/>
                <a:gridCol w="4037394"/>
                <a:gridCol w="1848725"/>
                <a:gridCol w="1554581"/>
              </a:tblGrid>
              <a:tr h="477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QA – 13</a:t>
                      </a:r>
                      <a:endParaRPr lang="pt-BR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Avaliação da interação entre BSA com compostos orgânicos de arsênio e mercúrio</a:t>
                      </a:r>
                      <a:endParaRPr lang="pt-BR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Isabella Miranda da Silva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UFAL</a:t>
                      </a:r>
                      <a:endParaRPr lang="pt-BR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marL="17145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Josué Carinhanha Caldas Santos</a:t>
                      </a:r>
                      <a:endParaRPr lang="pt-BR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731" marR="59731" marT="0" marB="0" anchor="ctr"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532633"/>
              </p:ext>
            </p:extLst>
          </p:nvPr>
        </p:nvGraphicFramePr>
        <p:xfrm>
          <a:off x="457199" y="4239108"/>
          <a:ext cx="8229601" cy="57854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88901"/>
                <a:gridCol w="4037394"/>
                <a:gridCol w="1848725"/>
                <a:gridCol w="1554581"/>
              </a:tblGrid>
              <a:tr h="477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QA – 22</a:t>
                      </a:r>
                      <a:endParaRPr lang="pt-BR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>
                          <a:solidFill>
                            <a:srgbClr val="FF0000"/>
                          </a:solidFill>
                          <a:effectLst/>
                        </a:rPr>
                        <a:t>Estudo eletroquímico de derivado da β-lapachona e sua interação com ciclodextrina tiolada</a:t>
                      </a:r>
                      <a:endParaRPr lang="pt-BR" sz="11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 err="1">
                          <a:solidFill>
                            <a:srgbClr val="FF0000"/>
                          </a:solidFill>
                          <a:effectLst/>
                        </a:rPr>
                        <a:t>Samaysa</a:t>
                      </a: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 de L. </a:t>
                      </a:r>
                      <a:r>
                        <a:rPr lang="pt-BR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Lins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UFAL</a:t>
                      </a:r>
                      <a:endParaRPr lang="pt-BR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marL="17145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Fabiane </a:t>
                      </a:r>
                      <a:r>
                        <a:rPr lang="pt-BR" sz="1100" b="1" dirty="0" err="1">
                          <a:solidFill>
                            <a:srgbClr val="FF0000"/>
                          </a:solidFill>
                          <a:effectLst/>
                        </a:rPr>
                        <a:t>Caxico</a:t>
                      </a: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 de Abreu</a:t>
                      </a:r>
                      <a:endParaRPr lang="pt-BR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731" marR="59731" marT="0" marB="0" anchor="ctr"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590445"/>
              </p:ext>
            </p:extLst>
          </p:nvPr>
        </p:nvGraphicFramePr>
        <p:xfrm>
          <a:off x="457199" y="5049216"/>
          <a:ext cx="8229601" cy="45243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88901"/>
                <a:gridCol w="4037394"/>
                <a:gridCol w="1848725"/>
                <a:gridCol w="1554581"/>
              </a:tblGrid>
              <a:tr h="3409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QA – 45</a:t>
                      </a:r>
                      <a:endParaRPr lang="pt-BR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Estudo comparativo de amostras de trigos provenientes de diferentes países através de análises físico-químicas e reológicas.</a:t>
                      </a:r>
                      <a:endParaRPr lang="pt-BR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 err="1">
                          <a:solidFill>
                            <a:srgbClr val="FF0000"/>
                          </a:solidFill>
                          <a:effectLst/>
                        </a:rPr>
                        <a:t>Nathaly</a:t>
                      </a: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 A. de </a:t>
                      </a:r>
                      <a:r>
                        <a:rPr lang="pt-BR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Oliveira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UFAL</a:t>
                      </a:r>
                      <a:endParaRPr lang="pt-BR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marL="17145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Andréa P Fernandes</a:t>
                      </a:r>
                      <a:endParaRPr lang="pt-BR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731" marR="5973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297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458604"/>
            <a:ext cx="9144000" cy="6826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Arial Narrow" pitchFamily="34" charset="0"/>
            </a:endParaRP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251424" y="569083"/>
            <a:ext cx="8821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Físico-Química (FQ</a:t>
            </a:r>
            <a:r>
              <a:rPr lang="pt-BR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pt-B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pt-BR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trabalhos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330554"/>
              </p:ext>
            </p:extLst>
          </p:nvPr>
        </p:nvGraphicFramePr>
        <p:xfrm>
          <a:off x="457200" y="1448736"/>
          <a:ext cx="8229600" cy="5859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2754"/>
                <a:gridCol w="4164022"/>
                <a:gridCol w="1812251"/>
                <a:gridCol w="1540573"/>
              </a:tblGrid>
              <a:tr h="5800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FQ – 16</a:t>
                      </a:r>
                      <a:endParaRPr lang="pt-BR" sz="10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515" marR="54515" marT="54515" marB="54515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Propriedades eletrocrômicas e fluorescentes de um copolímero baseado em derivados de pirrol e </a:t>
                      </a:r>
                      <a:r>
                        <a:rPr lang="pt-BR" sz="1100" b="1" dirty="0" err="1">
                          <a:solidFill>
                            <a:srgbClr val="FF0000"/>
                          </a:solidFill>
                          <a:effectLst/>
                        </a:rPr>
                        <a:t>tertiofeno</a:t>
                      </a:r>
                      <a:endParaRPr lang="pt-BR" sz="10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515" marR="54515" marT="54515" marB="5451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1" dirty="0" err="1">
                          <a:solidFill>
                            <a:srgbClr val="FF0000"/>
                          </a:solidFill>
                          <a:effectLst/>
                        </a:rPr>
                        <a:t>Rayanna</a:t>
                      </a: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 U. </a:t>
                      </a:r>
                      <a:r>
                        <a:rPr lang="pt-BR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Gomes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UFAL</a:t>
                      </a:r>
                      <a:endParaRPr lang="pt-BR" sz="10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515" marR="54515" marT="54515" marB="5451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Adriana S. Ribeiro</a:t>
                      </a:r>
                      <a:endParaRPr lang="pt-BR" sz="10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876" marR="58876" marT="0" marB="0" anchor="ctr"/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477575"/>
              </p:ext>
            </p:extLst>
          </p:nvPr>
        </p:nvGraphicFramePr>
        <p:xfrm>
          <a:off x="457200" y="2258844"/>
          <a:ext cx="8229600" cy="611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2754"/>
                <a:gridCol w="4164022"/>
                <a:gridCol w="1812251"/>
                <a:gridCol w="1540573"/>
              </a:tblGrid>
              <a:tr h="5800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FQ – 04</a:t>
                      </a:r>
                      <a:endParaRPr lang="pt-BR" sz="105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515" marR="54515" marT="54515" marB="54515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Síntese e Caracterização de Clusters de Au15 acoplados em cavidades do polímero derivado de ciclodextrinas</a:t>
                      </a:r>
                      <a:endParaRPr lang="pt-BR" sz="105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515" marR="54515" marT="54515" marB="5451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Diego Andrade </a:t>
                      </a:r>
                      <a:r>
                        <a:rPr lang="pt-BR" sz="1100" b="1" dirty="0" smtClean="0">
                          <a:effectLst/>
                        </a:rPr>
                        <a:t>Vasconcelos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UFS</a:t>
                      </a:r>
                      <a:endParaRPr lang="pt-BR" sz="105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515" marR="54515" marT="54515" marB="5451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pt-BR" sz="1100" b="1" dirty="0">
                          <a:effectLst/>
                        </a:rPr>
                        <a:t>Marcia V.G. </a:t>
                      </a:r>
                      <a:r>
                        <a:rPr lang="pt-BR" sz="1100" b="1" dirty="0" smtClean="0">
                          <a:effectLst/>
                        </a:rPr>
                        <a:t>Araújo</a:t>
                      </a:r>
                      <a:endParaRPr lang="pt-BR" sz="105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876" marR="58876" marT="0" marB="0" anchor="ctr"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956828"/>
              </p:ext>
            </p:extLst>
          </p:nvPr>
        </p:nvGraphicFramePr>
        <p:xfrm>
          <a:off x="457200" y="3021227"/>
          <a:ext cx="8229600" cy="8374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2754"/>
                <a:gridCol w="4164022"/>
                <a:gridCol w="1812251"/>
                <a:gridCol w="1540573"/>
              </a:tblGrid>
              <a:tr h="8155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FQ – 19</a:t>
                      </a:r>
                      <a:endParaRPr lang="pt-BR" sz="10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515" marR="54515" marT="54515" marB="54515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Análise Cristalográfica e Minimização de Energia para o Estudo </a:t>
                      </a:r>
                      <a:r>
                        <a:rPr lang="pt-BR" sz="1100" b="1" dirty="0" err="1">
                          <a:solidFill>
                            <a:srgbClr val="FF0000"/>
                          </a:solidFill>
                          <a:effectLst/>
                        </a:rPr>
                        <a:t>Conformacional</a:t>
                      </a: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 do 2-hidróxi-3-(2-metilprop-1-enol) naftaleno-1,4-diona</a:t>
                      </a:r>
                      <a:endParaRPr lang="pt-BR" sz="10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515" marR="54515" marT="54515" marB="5451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1" dirty="0" err="1">
                          <a:solidFill>
                            <a:srgbClr val="FF0000"/>
                          </a:solidFill>
                          <a:effectLst/>
                        </a:rPr>
                        <a:t>Sannyele</a:t>
                      </a: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pt-BR" sz="1100" b="1" dirty="0" err="1">
                          <a:solidFill>
                            <a:srgbClr val="FF0000"/>
                          </a:solidFill>
                          <a:effectLst/>
                        </a:rPr>
                        <a:t>Alcantara</a:t>
                      </a: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pt-BR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Emiliano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UFAL</a:t>
                      </a:r>
                      <a:endParaRPr lang="pt-BR" sz="10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515" marR="54515" marT="54515" marB="5451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Tatiane Luciano </a:t>
                      </a:r>
                      <a:r>
                        <a:rPr lang="pt-BR" sz="1100" b="1" dirty="0" err="1">
                          <a:solidFill>
                            <a:srgbClr val="FF0000"/>
                          </a:solidFill>
                          <a:effectLst/>
                        </a:rPr>
                        <a:t>Balliano</a:t>
                      </a:r>
                      <a:endParaRPr lang="pt-BR" sz="10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876" marR="58876" marT="0" marB="0" anchor="ctr"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03608"/>
              </p:ext>
            </p:extLst>
          </p:nvPr>
        </p:nvGraphicFramePr>
        <p:xfrm>
          <a:off x="457200" y="4059084"/>
          <a:ext cx="8229600" cy="5859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2754"/>
                <a:gridCol w="4164022"/>
                <a:gridCol w="1812251"/>
                <a:gridCol w="1540573"/>
              </a:tblGrid>
              <a:tr h="5800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FQ – 02</a:t>
                      </a:r>
                      <a:endParaRPr lang="pt-BR" sz="10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515" marR="54515" marT="54515" marB="54515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FF0000"/>
                          </a:solidFill>
                          <a:effectLst/>
                        </a:rPr>
                        <a:t>Estudo docking de um ligante da classe dos naftoimidazóis utilizando como receptor enzima cruzaína</a:t>
                      </a:r>
                      <a:endParaRPr lang="pt-BR" sz="105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515" marR="54515" marT="54515" marB="5451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Cláudia Iris </a:t>
                      </a:r>
                      <a:r>
                        <a:rPr lang="pt-BR" sz="1100" b="1" dirty="0" err="1">
                          <a:solidFill>
                            <a:srgbClr val="FF0000"/>
                          </a:solidFill>
                          <a:effectLst/>
                        </a:rPr>
                        <a:t>Grigorio</a:t>
                      </a: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pt-BR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Lopes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UFAL</a:t>
                      </a:r>
                      <a:endParaRPr lang="pt-BR" sz="10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515" marR="54515" marT="54515" marB="5451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Valéria Rodrigues </a:t>
                      </a:r>
                      <a:r>
                        <a:rPr lang="pt-BR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Malta</a:t>
                      </a:r>
                      <a:endParaRPr lang="pt-BR" sz="10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876" marR="5887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32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458604"/>
            <a:ext cx="9144000" cy="6826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Arial Narrow" pitchFamily="34" charset="0"/>
            </a:endParaRP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251424" y="569083"/>
            <a:ext cx="8821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Química Inorgânica (QI</a:t>
            </a:r>
            <a:r>
              <a:rPr lang="pt-BR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pt-B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pt-BR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trabalhos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572181"/>
              </p:ext>
            </p:extLst>
          </p:nvPr>
        </p:nvGraphicFramePr>
        <p:xfrm>
          <a:off x="295499" y="1448736"/>
          <a:ext cx="8229600" cy="817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3797"/>
                <a:gridCol w="4157759"/>
                <a:gridCol w="1804262"/>
                <a:gridCol w="1533782"/>
              </a:tblGrid>
              <a:tr h="8174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effectLst/>
                        </a:rPr>
                        <a:t>QI – 11</a:t>
                      </a:r>
                      <a:endParaRPr lang="pt-BR" sz="105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45" marR="54645" marT="54645" marB="54645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effectLst/>
                        </a:rPr>
                        <a:t>Uma comparação de métodos computacionais na previsão das propriedades moleculares dos complexos </a:t>
                      </a:r>
                      <a:r>
                        <a:rPr lang="pt-BR" sz="1100" b="1" dirty="0" smtClean="0">
                          <a:effectLst/>
                        </a:rPr>
                        <a:t>N-</a:t>
                      </a:r>
                      <a:r>
                        <a:rPr lang="pt-BR" sz="1100" b="1" dirty="0" err="1" smtClean="0">
                          <a:effectLst/>
                        </a:rPr>
                        <a:t>cloroftalimida</a:t>
                      </a:r>
                      <a:r>
                        <a:rPr lang="pt-BR" sz="1100" b="1" dirty="0" smtClean="0">
                          <a:effectLst/>
                        </a:rPr>
                        <a:t>-</a:t>
                      </a:r>
                      <a:r>
                        <a:rPr lang="pt-BR" sz="1100" b="1" dirty="0">
                          <a:effectLst/>
                        </a:rPr>
                        <a:t>(HOOCR)n</a:t>
                      </a:r>
                      <a:endParaRPr lang="pt-BR" sz="105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45" marR="54645" marT="54645" marB="5464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effectLst/>
                        </a:rPr>
                        <a:t>Rogério V. A. </a:t>
                      </a:r>
                      <a:r>
                        <a:rPr lang="pt-BR" sz="1100" b="1" dirty="0" smtClean="0">
                          <a:effectLst/>
                        </a:rPr>
                        <a:t>Júnior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UFPE</a:t>
                      </a:r>
                      <a:endParaRPr lang="pt-BR" sz="105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45" marR="54645" marT="54645" marB="5464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pt-BR" sz="1100" b="1" dirty="0">
                          <a:effectLst/>
                        </a:rPr>
                        <a:t>Nathalia B. D. Lima </a:t>
                      </a:r>
                      <a:endParaRPr lang="pt-BR" sz="105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17" marR="59017" marT="0" marB="0" anchor="ctr"/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052621"/>
              </p:ext>
            </p:extLst>
          </p:nvPr>
        </p:nvGraphicFramePr>
        <p:xfrm>
          <a:off x="263695" y="2528880"/>
          <a:ext cx="8229600" cy="713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3797"/>
                <a:gridCol w="4157759"/>
                <a:gridCol w="1804262"/>
                <a:gridCol w="1533782"/>
              </a:tblGrid>
              <a:tr h="5814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effectLst/>
                        </a:rPr>
                        <a:t>QI – 09</a:t>
                      </a:r>
                      <a:endParaRPr lang="pt-BR" sz="105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45" marR="54645" marT="54645" marB="54645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effectLst/>
                        </a:rPr>
                        <a:t>Previsão computacional da síntese de complexos </a:t>
                      </a:r>
                      <a:r>
                        <a:rPr lang="pt-BR" sz="1100" b="1" dirty="0" err="1">
                          <a:effectLst/>
                        </a:rPr>
                        <a:t>tetrakis</a:t>
                      </a:r>
                      <a:r>
                        <a:rPr lang="pt-BR" sz="1100" b="1" dirty="0">
                          <a:effectLst/>
                        </a:rPr>
                        <a:t> de íons lantanídeos trivalentes e ligantes –</a:t>
                      </a:r>
                      <a:r>
                        <a:rPr lang="pt-BR" sz="1100" b="1" dirty="0" err="1">
                          <a:effectLst/>
                        </a:rPr>
                        <a:t>dicetonatos</a:t>
                      </a:r>
                      <a:endParaRPr lang="pt-BR" sz="105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45" marR="54645" marT="54645" marB="5464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 err="1">
                          <a:effectLst/>
                        </a:rPr>
                        <a:t>Rayanne</a:t>
                      </a:r>
                      <a:r>
                        <a:rPr lang="pt-BR" sz="1100" b="1" dirty="0">
                          <a:effectLst/>
                        </a:rPr>
                        <a:t> P. G. D. </a:t>
                      </a:r>
                      <a:r>
                        <a:rPr lang="pt-BR" sz="1100" b="1" dirty="0" smtClean="0">
                          <a:effectLst/>
                        </a:rPr>
                        <a:t>Silva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UFPE</a:t>
                      </a:r>
                      <a:endParaRPr lang="pt-BR" sz="105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45" marR="54645" marT="54645" marB="5464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pt-BR" sz="1100" b="1" dirty="0">
                          <a:effectLst/>
                        </a:rPr>
                        <a:t>Simone M. C. Gonçalves</a:t>
                      </a:r>
                      <a:endParaRPr lang="pt-BR" sz="105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17" marR="59017" marT="0" marB="0" anchor="ctr"/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379177"/>
              </p:ext>
            </p:extLst>
          </p:nvPr>
        </p:nvGraphicFramePr>
        <p:xfrm>
          <a:off x="251424" y="3460323"/>
          <a:ext cx="8229600" cy="713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3797"/>
                <a:gridCol w="4157759"/>
                <a:gridCol w="1804262"/>
                <a:gridCol w="1533782"/>
              </a:tblGrid>
              <a:tr h="5814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effectLst/>
                        </a:rPr>
                        <a:t>QI – 16</a:t>
                      </a:r>
                      <a:endParaRPr lang="pt-BR" sz="105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45" marR="54645" marT="54645" marB="54645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effectLst/>
                        </a:rPr>
                        <a:t>Propriedades luminescentes de materiais híbridos </a:t>
                      </a:r>
                      <a:r>
                        <a:rPr lang="pt-BR" sz="1100" b="1" dirty="0" err="1">
                          <a:effectLst/>
                        </a:rPr>
                        <a:t>Siloxano</a:t>
                      </a:r>
                      <a:r>
                        <a:rPr lang="pt-BR" sz="1100" b="1" dirty="0">
                          <a:effectLst/>
                        </a:rPr>
                        <a:t>-PMMA preparados pelo processo sol-gel e Influência dos ânions</a:t>
                      </a:r>
                      <a:endParaRPr lang="pt-BR" sz="105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45" marR="54645" marT="54645" marB="5464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 err="1">
                          <a:effectLst/>
                        </a:rPr>
                        <a:t>Simei</a:t>
                      </a:r>
                      <a:r>
                        <a:rPr lang="pt-BR" sz="1100" b="1" dirty="0">
                          <a:effectLst/>
                        </a:rPr>
                        <a:t> </a:t>
                      </a:r>
                      <a:r>
                        <a:rPr lang="pt-BR" sz="1100" b="1" dirty="0" err="1">
                          <a:effectLst/>
                        </a:rPr>
                        <a:t>Tarse</a:t>
                      </a:r>
                      <a:r>
                        <a:rPr lang="pt-BR" sz="1100" b="1" dirty="0">
                          <a:effectLst/>
                        </a:rPr>
                        <a:t> Sobrinho Santos </a:t>
                      </a:r>
                      <a:endParaRPr lang="pt-BR" sz="1100" b="1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UFS</a:t>
                      </a:r>
                      <a:endParaRPr lang="pt-BR" sz="105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45" marR="54645" marT="54645" marB="5464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pt-BR" sz="1100" b="1" dirty="0">
                          <a:effectLst/>
                        </a:rPr>
                        <a:t>Victor Hugo Vitorino Sarmento</a:t>
                      </a:r>
                      <a:endParaRPr lang="pt-BR" sz="105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17" marR="5901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81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458604"/>
            <a:ext cx="9144000" cy="6826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Arial Narrow" pitchFamily="34" charset="0"/>
            </a:endParaRP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251424" y="569083"/>
            <a:ext cx="8821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Bioquímica (BIO</a:t>
            </a:r>
            <a:r>
              <a:rPr lang="pt-BR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pt-B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pt-BR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trabalhos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980328"/>
              </p:ext>
            </p:extLst>
          </p:nvPr>
        </p:nvGraphicFramePr>
        <p:xfrm>
          <a:off x="341436" y="1448736"/>
          <a:ext cx="8229600" cy="604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31491"/>
                <a:gridCol w="4114800"/>
                <a:gridCol w="1828728"/>
                <a:gridCol w="1554581"/>
              </a:tblGrid>
              <a:tr h="477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effectLst/>
                        </a:rPr>
                        <a:t>BQ – 07</a:t>
                      </a:r>
                      <a:endParaRPr lang="pt-BR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effectLst/>
                        </a:rPr>
                        <a:t>Avaliação da </a:t>
                      </a:r>
                      <a:r>
                        <a:rPr lang="pt-BR" sz="1100" b="1" dirty="0" err="1">
                          <a:effectLst/>
                        </a:rPr>
                        <a:t>Bioconjugação</a:t>
                      </a:r>
                      <a:r>
                        <a:rPr lang="pt-BR" sz="1100" b="1" dirty="0">
                          <a:effectLst/>
                        </a:rPr>
                        <a:t> de Pontos Quânticos a </a:t>
                      </a:r>
                      <a:r>
                        <a:rPr lang="pt-BR" sz="1100" b="1" dirty="0" err="1">
                          <a:effectLst/>
                        </a:rPr>
                        <a:t>Lectinas</a:t>
                      </a:r>
                      <a:r>
                        <a:rPr lang="pt-BR" sz="1100" b="1" dirty="0">
                          <a:effectLst/>
                        </a:rPr>
                        <a:t> Utilizando o Ensaio Fluorescente em Microplaca</a:t>
                      </a:r>
                      <a:endParaRPr lang="pt-BR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effectLst/>
                        </a:rPr>
                        <a:t>Paulo E. Cabral </a:t>
                      </a:r>
                      <a:r>
                        <a:rPr lang="pt-BR" sz="1100" b="1" dirty="0" smtClean="0">
                          <a:effectLst/>
                        </a:rPr>
                        <a:t>Filho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UFPE</a:t>
                      </a:r>
                      <a:endParaRPr lang="pt-BR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pt-BR" sz="1100" b="1" dirty="0">
                          <a:effectLst/>
                        </a:rPr>
                        <a:t>Adriana Fontes</a:t>
                      </a:r>
                      <a:endParaRPr lang="pt-BR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731" marR="59731" marT="0" marB="0" anchor="ctr"/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562890"/>
              </p:ext>
            </p:extLst>
          </p:nvPr>
        </p:nvGraphicFramePr>
        <p:xfrm>
          <a:off x="341436" y="2348856"/>
          <a:ext cx="8229600" cy="604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17433"/>
                <a:gridCol w="4642436"/>
                <a:gridCol w="1345028"/>
                <a:gridCol w="1524703"/>
              </a:tblGrid>
              <a:tr h="4698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effectLst/>
                        </a:rPr>
                        <a:t>BQ – 05</a:t>
                      </a:r>
                      <a:endParaRPr lang="pt-BR" sz="105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736" marR="5873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effectLst/>
                        </a:rPr>
                        <a:t>Purificação e caracterização parcial de uma </a:t>
                      </a:r>
                      <a:r>
                        <a:rPr lang="pt-BR" sz="1100" b="1" dirty="0" err="1">
                          <a:effectLst/>
                        </a:rPr>
                        <a:t>metaloprotease</a:t>
                      </a:r>
                      <a:r>
                        <a:rPr lang="pt-BR" sz="1100" b="1" dirty="0">
                          <a:effectLst/>
                        </a:rPr>
                        <a:t> da peçonha da serpente do gênero </a:t>
                      </a:r>
                      <a:r>
                        <a:rPr lang="pt-BR" sz="1100" b="1" dirty="0" err="1">
                          <a:effectLst/>
                        </a:rPr>
                        <a:t>Bothrops</a:t>
                      </a:r>
                      <a:r>
                        <a:rPr lang="pt-BR" sz="1100" b="1" dirty="0">
                          <a:effectLst/>
                        </a:rPr>
                        <a:t> </a:t>
                      </a:r>
                      <a:r>
                        <a:rPr lang="pt-BR" sz="1100" b="1" dirty="0" err="1">
                          <a:effectLst/>
                        </a:rPr>
                        <a:t>moogeni</a:t>
                      </a:r>
                      <a:endParaRPr lang="pt-BR" sz="105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736" marR="5873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effectLst/>
                        </a:rPr>
                        <a:t>Manuela A. </a:t>
                      </a:r>
                      <a:r>
                        <a:rPr lang="pt-BR" sz="1100" b="1" dirty="0" smtClean="0">
                          <a:effectLst/>
                        </a:rPr>
                        <a:t>Santos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UESB</a:t>
                      </a:r>
                      <a:endParaRPr lang="pt-BR" sz="105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736" marR="5873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effectLst/>
                        </a:rPr>
                        <a:t>Mário Sérgio R. Gomes</a:t>
                      </a:r>
                      <a:endParaRPr lang="pt-BR" sz="105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736" marR="5873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91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12" y="728640"/>
            <a:ext cx="8703526" cy="180024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01925" y="3429000"/>
            <a:ext cx="87401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 smtClean="0">
                <a:latin typeface="+mj-lt"/>
              </a:rPr>
              <a:t>&amp;</a:t>
            </a:r>
          </a:p>
          <a:p>
            <a:pPr algn="ctr"/>
            <a:r>
              <a:rPr lang="pt-BR" sz="3600" b="1" dirty="0">
                <a:latin typeface="+mj-lt"/>
              </a:rPr>
              <a:t>p</a:t>
            </a:r>
            <a:r>
              <a:rPr lang="pt-BR" sz="3600" b="1" dirty="0" smtClean="0">
                <a:latin typeface="+mj-lt"/>
              </a:rPr>
              <a:t>arabéns a todos os alunos e orientadores!!!</a:t>
            </a:r>
            <a:endParaRPr lang="pt-BR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859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21269</TotalTime>
  <Words>718</Words>
  <Application>Microsoft Office PowerPoint</Application>
  <PresentationFormat>Apresentação na tela (4:3)</PresentationFormat>
  <Paragraphs>129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Calibri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Josue</dc:creator>
  <cp:lastModifiedBy>Isis figueiredo</cp:lastModifiedBy>
  <cp:revision>1783</cp:revision>
  <dcterms:created xsi:type="dcterms:W3CDTF">2007-12-18T03:19:03Z</dcterms:created>
  <dcterms:modified xsi:type="dcterms:W3CDTF">2015-06-25T16:52:12Z</dcterms:modified>
</cp:coreProperties>
</file>